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7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708976-81C7-EE83-E8A6-0224C9EF74D9}" name="須田" initials="須田" userId="須田" providerId="None"/>
  <p188:author id="{E2FD99B0-A8DE-BF5D-5A25-24C44C3A659A}" name="田口 裕彦" initials="裕田" userId="S::hirokang@saitama-med.ac.jp::69849688-e0bc-4cf1-b835-80512399e5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F5"/>
    <a:srgbClr val="8BCAFF"/>
    <a:srgbClr val="FF3890"/>
    <a:srgbClr val="682608"/>
    <a:srgbClr val="FF9300"/>
    <a:srgbClr val="FF790D"/>
    <a:srgbClr val="941100"/>
    <a:srgbClr val="ACF2FB"/>
    <a:srgbClr val="46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3"/>
    <p:restoredTop sz="96047"/>
  </p:normalViewPr>
  <p:slideViewPr>
    <p:cSldViewPr snapToGrid="0">
      <p:cViewPr varScale="1">
        <p:scale>
          <a:sx n="108" d="100"/>
          <a:sy n="108" d="100"/>
        </p:scale>
        <p:origin x="8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65975-3373-914B-943A-8EC7B84C6A40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E92D9-AFCB-7648-928C-9B3476A36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41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E92D9-AFCB-7648-928C-9B3476A365B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39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784-C3A5-B042-A379-7E54A06944F0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6BF0-1E27-224E-9A7F-F245ED703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83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784-C3A5-B042-A379-7E54A06944F0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6BF0-1E27-224E-9A7F-F245ED703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13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784-C3A5-B042-A379-7E54A06944F0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6BF0-1E27-224E-9A7F-F245ED703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57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784-C3A5-B042-A379-7E54A06944F0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6BF0-1E27-224E-9A7F-F245ED703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37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784-C3A5-B042-A379-7E54A06944F0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6BF0-1E27-224E-9A7F-F245ED703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23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784-C3A5-B042-A379-7E54A06944F0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6BF0-1E27-224E-9A7F-F245ED703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22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784-C3A5-B042-A379-7E54A06944F0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6BF0-1E27-224E-9A7F-F245ED703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2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784-C3A5-B042-A379-7E54A06944F0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6BF0-1E27-224E-9A7F-F245ED703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19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784-C3A5-B042-A379-7E54A06944F0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6BF0-1E27-224E-9A7F-F245ED703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78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784-C3A5-B042-A379-7E54A06944F0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6BF0-1E27-224E-9A7F-F245ED703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31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784-C3A5-B042-A379-7E54A06944F0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6BF0-1E27-224E-9A7F-F245ED703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57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D784-C3A5-B042-A379-7E54A06944F0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B6BF0-1E27-224E-9A7F-F245ED703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58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D1763-D1EC-FEB9-2363-EA6FCC3F3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0CD1172-B4C6-08DA-AFCE-2AB4354133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09" t="3509" r="1940" b="1487"/>
          <a:stretch>
            <a:fillRect/>
          </a:stretch>
        </p:blipFill>
        <p:spPr>
          <a:xfrm>
            <a:off x="0" y="0"/>
            <a:ext cx="10707437" cy="7591537"/>
          </a:xfrm>
          <a:prstGeom prst="rect">
            <a:avLst/>
          </a:prstGeom>
          <a:ln>
            <a:noFill/>
          </a:ln>
        </p:spPr>
      </p:pic>
      <p:sp>
        <p:nvSpPr>
          <p:cNvPr id="27" name="円/楕円 26">
            <a:extLst>
              <a:ext uri="{FF2B5EF4-FFF2-40B4-BE49-F238E27FC236}">
                <a16:creationId xmlns:a16="http://schemas.microsoft.com/office/drawing/2014/main" id="{0FF06EAA-E8FD-4020-65D5-A49C0EC8145F}"/>
              </a:ext>
            </a:extLst>
          </p:cNvPr>
          <p:cNvSpPr/>
          <p:nvPr/>
        </p:nvSpPr>
        <p:spPr>
          <a:xfrm>
            <a:off x="1518422" y="1389202"/>
            <a:ext cx="6009532" cy="1638206"/>
          </a:xfrm>
          <a:prstGeom prst="ellipse">
            <a:avLst/>
          </a:prstGeom>
          <a:solidFill>
            <a:schemeClr val="bg1">
              <a:alpha val="7378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33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87FFF04A-D08A-AC6F-AE46-1FDE4DB4DBDC}"/>
              </a:ext>
            </a:extLst>
          </p:cNvPr>
          <p:cNvSpPr/>
          <p:nvPr/>
        </p:nvSpPr>
        <p:spPr>
          <a:xfrm>
            <a:off x="555677" y="939997"/>
            <a:ext cx="4313876" cy="11748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33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0D137B-DDBD-41D6-235F-CBDC502C022A}"/>
              </a:ext>
            </a:extLst>
          </p:cNvPr>
          <p:cNvSpPr txBox="1"/>
          <p:nvPr/>
        </p:nvSpPr>
        <p:spPr>
          <a:xfrm>
            <a:off x="527345" y="311841"/>
            <a:ext cx="4469493" cy="63094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3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市民公開講座</a:t>
            </a:r>
            <a:r>
              <a:rPr lang="en-US" altLang="ja-JP" sz="35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 </a:t>
            </a:r>
            <a:r>
              <a:rPr kumimoji="1" lang="ja-JP" altLang="en-US" sz="3500" b="1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終了後</a:t>
            </a:r>
            <a:endParaRPr kumimoji="1" lang="en-US" altLang="ja-JP" sz="35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B520311-C5E1-CC9F-9A8F-367162B80B1A}"/>
              </a:ext>
            </a:extLst>
          </p:cNvPr>
          <p:cNvGrpSpPr/>
          <p:nvPr/>
        </p:nvGrpSpPr>
        <p:grpSpPr>
          <a:xfrm>
            <a:off x="843189" y="1260437"/>
            <a:ext cx="7153372" cy="1250815"/>
            <a:chOff x="693989" y="2133964"/>
            <a:chExt cx="6731144" cy="1321881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DD9F5376-1CC3-34EE-E72A-907B0D61288C}"/>
                </a:ext>
              </a:extLst>
            </p:cNvPr>
            <p:cNvSpPr txBox="1"/>
            <p:nvPr/>
          </p:nvSpPr>
          <p:spPr>
            <a:xfrm>
              <a:off x="1559715" y="2133964"/>
              <a:ext cx="5111808" cy="11325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6364" b="1">
                  <a:solidFill>
                    <a:srgbClr val="00B050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脳卒中サロン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2E45FF58-2909-9921-5B5D-2D26E54CC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4858" t="46892" r="37921" b="46028"/>
            <a:stretch>
              <a:fillRect/>
            </a:stretch>
          </p:blipFill>
          <p:spPr>
            <a:xfrm rot="21357322">
              <a:off x="693989" y="2886901"/>
              <a:ext cx="6731144" cy="568944"/>
            </a:xfrm>
            <a:prstGeom prst="rect">
              <a:avLst/>
            </a:prstGeom>
          </p:spPr>
        </p:pic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5D3BF487-E7A7-3913-9ED0-A353D4C6C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27230" flipV="1">
            <a:off x="4966125" y="61420"/>
            <a:ext cx="845330" cy="739097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DD6B98B5-63B3-9850-DF0B-F5016E047978}"/>
              </a:ext>
            </a:extLst>
          </p:cNvPr>
          <p:cNvGrpSpPr/>
          <p:nvPr/>
        </p:nvGrpSpPr>
        <p:grpSpPr>
          <a:xfrm>
            <a:off x="5598904" y="586097"/>
            <a:ext cx="2876758" cy="807029"/>
            <a:chOff x="7884624" y="929928"/>
            <a:chExt cx="2053514" cy="547019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574FD55-39D6-1B13-DF4B-4AD772D2DD3B}"/>
                </a:ext>
              </a:extLst>
            </p:cNvPr>
            <p:cNvSpPr txBox="1"/>
            <p:nvPr/>
          </p:nvSpPr>
          <p:spPr>
            <a:xfrm rot="296050">
              <a:off x="8289407" y="1016078"/>
              <a:ext cx="1381363" cy="46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909" b="1" dirty="0">
                  <a:solidFill>
                    <a:srgbClr val="FF790D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そのまま</a:t>
              </a:r>
              <a:endParaRPr kumimoji="1" lang="en-US" altLang="ja-JP" sz="1909" b="1" dirty="0">
                <a:solidFill>
                  <a:srgbClr val="FF790D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endParaRPr>
            </a:p>
            <a:p>
              <a:r>
                <a:rPr kumimoji="1" lang="ja-JP" altLang="en-US" sz="1909" b="1">
                  <a:solidFill>
                    <a:srgbClr val="FF790D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お越しください</a:t>
              </a:r>
              <a:endParaRPr kumimoji="1" lang="ja-JP" altLang="en-US" sz="1909" b="1" dirty="0">
                <a:solidFill>
                  <a:srgbClr val="FF790D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39367E4D-D980-9F8F-8E33-9F147D833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5650" t="5572" r="6453" b="83470"/>
            <a:stretch>
              <a:fillRect/>
            </a:stretch>
          </p:blipFill>
          <p:spPr>
            <a:xfrm rot="517877" flipH="1">
              <a:off x="7884624" y="929928"/>
              <a:ext cx="382777" cy="319831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36627566-5910-07F3-E3CE-C45E75775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5650" t="5572" r="6453" b="83470"/>
            <a:stretch>
              <a:fillRect/>
            </a:stretch>
          </p:blipFill>
          <p:spPr>
            <a:xfrm>
              <a:off x="9516847" y="962654"/>
              <a:ext cx="421291" cy="438485"/>
            </a:xfrm>
            <a:prstGeom prst="rect">
              <a:avLst/>
            </a:prstGeom>
          </p:spPr>
        </p:pic>
      </p:grpSp>
      <p:sp>
        <p:nvSpPr>
          <p:cNvPr id="28" name="円/楕円 27">
            <a:extLst>
              <a:ext uri="{FF2B5EF4-FFF2-40B4-BE49-F238E27FC236}">
                <a16:creationId xmlns:a16="http://schemas.microsoft.com/office/drawing/2014/main" id="{DD8A964E-1F10-6031-3E02-C490E7DB6AEC}"/>
              </a:ext>
            </a:extLst>
          </p:cNvPr>
          <p:cNvSpPr/>
          <p:nvPr/>
        </p:nvSpPr>
        <p:spPr>
          <a:xfrm>
            <a:off x="6612562" y="2543515"/>
            <a:ext cx="3979550" cy="3663584"/>
          </a:xfrm>
          <a:prstGeom prst="ellipse">
            <a:avLst/>
          </a:prstGeom>
          <a:solidFill>
            <a:schemeClr val="bg1">
              <a:alpha val="6761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33">
              <a:solidFill>
                <a:srgbClr val="0070C0"/>
              </a:solidFill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08B8F867-369E-96DF-E561-B3A460912796}"/>
              </a:ext>
            </a:extLst>
          </p:cNvPr>
          <p:cNvCxnSpPr>
            <a:cxnSpLocks/>
            <a:stCxn id="1031" idx="0"/>
          </p:cNvCxnSpPr>
          <p:nvPr/>
        </p:nvCxnSpPr>
        <p:spPr>
          <a:xfrm>
            <a:off x="1098104" y="4523450"/>
            <a:ext cx="5303719" cy="43973"/>
          </a:xfrm>
          <a:prstGeom prst="line">
            <a:avLst/>
          </a:prstGeom>
          <a:ln w="317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F49FF2B-9475-1577-B91A-5C455E665813}"/>
              </a:ext>
            </a:extLst>
          </p:cNvPr>
          <p:cNvCxnSpPr>
            <a:cxnSpLocks/>
          </p:cNvCxnSpPr>
          <p:nvPr/>
        </p:nvCxnSpPr>
        <p:spPr>
          <a:xfrm>
            <a:off x="312444" y="4194271"/>
            <a:ext cx="5732605" cy="0"/>
          </a:xfrm>
          <a:prstGeom prst="line">
            <a:avLst/>
          </a:prstGeom>
          <a:ln w="317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76C3C493-400C-239E-A075-EE4E0C963421}"/>
              </a:ext>
            </a:extLst>
          </p:cNvPr>
          <p:cNvCxnSpPr>
            <a:cxnSpLocks/>
          </p:cNvCxnSpPr>
          <p:nvPr/>
        </p:nvCxnSpPr>
        <p:spPr>
          <a:xfrm flipV="1">
            <a:off x="3036749" y="4550948"/>
            <a:ext cx="2637041" cy="43939"/>
          </a:xfrm>
          <a:prstGeom prst="line">
            <a:avLst/>
          </a:prstGeom>
          <a:ln w="31750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>
            <a:extLst>
              <a:ext uri="{FF2B5EF4-FFF2-40B4-BE49-F238E27FC236}">
                <a16:creationId xmlns:a16="http://schemas.microsoft.com/office/drawing/2014/main" id="{CBC84B0B-28A1-E8A4-0A74-4801BA9A6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3480" y="2834751"/>
            <a:ext cx="3658885" cy="3181928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FC69FB4-6FB1-0477-80B4-D1A2AB1DC33B}"/>
              </a:ext>
            </a:extLst>
          </p:cNvPr>
          <p:cNvSpPr txBox="1"/>
          <p:nvPr/>
        </p:nvSpPr>
        <p:spPr>
          <a:xfrm>
            <a:off x="1707465" y="2483305"/>
            <a:ext cx="5936240" cy="679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09" b="1">
                <a:solidFill>
                  <a:srgbClr val="682608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脳卒中を経験した方やそのご家族、支援者が集まり</a:t>
            </a:r>
            <a:endParaRPr kumimoji="1" lang="en-US" altLang="ja-JP" sz="1909" b="1" dirty="0">
              <a:solidFill>
                <a:srgbClr val="682608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</a:endParaRPr>
          </a:p>
          <a:p>
            <a:r>
              <a:rPr kumimoji="1" lang="ja-JP" altLang="en-US" sz="1909" b="1">
                <a:solidFill>
                  <a:srgbClr val="682608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交流や情報交換を行う場です。</a:t>
            </a: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2E82BD25-2EC0-C62D-3A00-6CBDE85424D0}"/>
              </a:ext>
            </a:extLst>
          </p:cNvPr>
          <p:cNvGrpSpPr/>
          <p:nvPr/>
        </p:nvGrpSpPr>
        <p:grpSpPr>
          <a:xfrm>
            <a:off x="1223579" y="6356597"/>
            <a:ext cx="8187664" cy="1200041"/>
            <a:chOff x="1041254" y="5690080"/>
            <a:chExt cx="8187664" cy="1200041"/>
          </a:xfrm>
        </p:grpSpPr>
        <p:sp>
          <p:nvSpPr>
            <p:cNvPr id="60" name="角丸四角形 59">
              <a:extLst>
                <a:ext uri="{FF2B5EF4-FFF2-40B4-BE49-F238E27FC236}">
                  <a16:creationId xmlns:a16="http://schemas.microsoft.com/office/drawing/2014/main" id="{77530B71-3FD5-1941-0300-CD5C018C6D90}"/>
                </a:ext>
              </a:extLst>
            </p:cNvPr>
            <p:cNvSpPr/>
            <p:nvPr/>
          </p:nvSpPr>
          <p:spPr>
            <a:xfrm>
              <a:off x="1041254" y="5690080"/>
              <a:ext cx="8187664" cy="1042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433" dirty="0">
                <a:solidFill>
                  <a:srgbClr val="00B050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endParaRPr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96519B49-3443-E7FC-0DA7-5619DB545041}"/>
                </a:ext>
              </a:extLst>
            </p:cNvPr>
            <p:cNvGrpSpPr/>
            <p:nvPr/>
          </p:nvGrpSpPr>
          <p:grpSpPr>
            <a:xfrm>
              <a:off x="1518898" y="5765796"/>
              <a:ext cx="2459463" cy="546289"/>
              <a:chOff x="1278860" y="5775231"/>
              <a:chExt cx="3072369" cy="607027"/>
            </a:xfrm>
          </p:grpSpPr>
          <p:sp>
            <p:nvSpPr>
              <p:cNvPr id="1024" name="角丸四角形 1023">
                <a:extLst>
                  <a:ext uri="{FF2B5EF4-FFF2-40B4-BE49-F238E27FC236}">
                    <a16:creationId xmlns:a16="http://schemas.microsoft.com/office/drawing/2014/main" id="{2506053C-3A82-C595-5BAC-41F5D64A1C44}"/>
                  </a:ext>
                </a:extLst>
              </p:cNvPr>
              <p:cNvSpPr/>
              <p:nvPr/>
            </p:nvSpPr>
            <p:spPr>
              <a:xfrm>
                <a:off x="1278860" y="5775231"/>
                <a:ext cx="3072369" cy="607027"/>
              </a:xfrm>
              <a:prstGeom prst="roundRect">
                <a:avLst>
                  <a:gd name="adj" fmla="val 50000"/>
                </a:avLst>
              </a:prstGeom>
              <a:solidFill>
                <a:srgbClr val="92D050">
                  <a:alpha val="3406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1433" dirty="0">
                  <a:solidFill>
                    <a:srgbClr val="00B050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endParaRPr>
              </a:p>
            </p:txBody>
          </p:sp>
          <p:pic>
            <p:nvPicPr>
              <p:cNvPr id="8" name="グラフィックス 7">
                <a:extLst>
                  <a:ext uri="{FF2B5EF4-FFF2-40B4-BE49-F238E27FC236}">
                    <a16:creationId xmlns:a16="http://schemas.microsoft.com/office/drawing/2014/main" id="{B1BBF92C-205A-1850-FA5F-DB5FC9856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1748128" y="5882675"/>
                <a:ext cx="393658" cy="393658"/>
              </a:xfrm>
              <a:prstGeom prst="rect">
                <a:avLst/>
              </a:prstGeom>
            </p:spPr>
          </p:pic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0E720F5-F735-90B7-D0F2-38DD103DF2E6}"/>
                  </a:ext>
                </a:extLst>
              </p:cNvPr>
              <p:cNvSpPr txBox="1"/>
              <p:nvPr/>
            </p:nvSpPr>
            <p:spPr>
              <a:xfrm>
                <a:off x="2409651" y="5847270"/>
                <a:ext cx="1480231" cy="429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909" b="1">
                    <a:solidFill>
                      <a:srgbClr val="00B050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情報交換</a:t>
                </a:r>
                <a:endParaRPr kumimoji="1" lang="en-US" altLang="ja-JP" sz="1909" b="1" dirty="0">
                  <a:solidFill>
                    <a:srgbClr val="00B050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149E3B3E-F3E5-37C8-B082-B07992219DAD}"/>
                </a:ext>
              </a:extLst>
            </p:cNvPr>
            <p:cNvGrpSpPr/>
            <p:nvPr/>
          </p:nvGrpSpPr>
          <p:grpSpPr>
            <a:xfrm>
              <a:off x="4046231" y="5744822"/>
              <a:ext cx="2480979" cy="596674"/>
              <a:chOff x="4051557" y="5782884"/>
              <a:chExt cx="3118630" cy="407464"/>
            </a:xfrm>
          </p:grpSpPr>
          <p:sp>
            <p:nvSpPr>
              <p:cNvPr id="58" name="角丸四角形 57">
                <a:extLst>
                  <a:ext uri="{FF2B5EF4-FFF2-40B4-BE49-F238E27FC236}">
                    <a16:creationId xmlns:a16="http://schemas.microsoft.com/office/drawing/2014/main" id="{379F5EAE-B96F-915D-C543-2422A58FD18E}"/>
                  </a:ext>
                </a:extLst>
              </p:cNvPr>
              <p:cNvSpPr/>
              <p:nvPr/>
            </p:nvSpPr>
            <p:spPr>
              <a:xfrm>
                <a:off x="4051557" y="5782884"/>
                <a:ext cx="3004304" cy="407464"/>
              </a:xfrm>
              <a:prstGeom prst="roundRect">
                <a:avLst>
                  <a:gd name="adj" fmla="val 50000"/>
                </a:avLst>
              </a:prstGeom>
              <a:solidFill>
                <a:srgbClr val="FFC000">
                  <a:alpha val="3406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1433" dirty="0">
                  <a:solidFill>
                    <a:srgbClr val="00B050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endParaRPr>
              </a:p>
            </p:txBody>
          </p:sp>
          <p:pic>
            <p:nvPicPr>
              <p:cNvPr id="11" name="グラフィックス 10">
                <a:extLst>
                  <a:ext uri="{FF2B5EF4-FFF2-40B4-BE49-F238E27FC236}">
                    <a16:creationId xmlns:a16="http://schemas.microsoft.com/office/drawing/2014/main" id="{7950C38B-86BA-B786-1724-B5F91B1F8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4421415" y="5785866"/>
                <a:ext cx="646984" cy="384402"/>
              </a:xfrm>
              <a:prstGeom prst="rect">
                <a:avLst/>
              </a:prstGeom>
            </p:spPr>
          </p:pic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0B48468-19F1-FBA3-4519-108F9A530002}"/>
                  </a:ext>
                </a:extLst>
              </p:cNvPr>
              <p:cNvSpPr txBox="1"/>
              <p:nvPr/>
            </p:nvSpPr>
            <p:spPr>
              <a:xfrm>
                <a:off x="5068397" y="5866949"/>
                <a:ext cx="2101790" cy="26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909" b="1">
                    <a:solidFill>
                      <a:srgbClr val="FF790D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おしゃべり</a:t>
                </a:r>
              </a:p>
            </p:txBody>
          </p: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D45DE22A-0A07-0DB1-A5C0-1655B4A1EE23}"/>
                </a:ext>
              </a:extLst>
            </p:cNvPr>
            <p:cNvGrpSpPr/>
            <p:nvPr/>
          </p:nvGrpSpPr>
          <p:grpSpPr>
            <a:xfrm>
              <a:off x="6650688" y="5762258"/>
              <a:ext cx="2052982" cy="610493"/>
              <a:chOff x="7489492" y="5927242"/>
              <a:chExt cx="2580632" cy="722329"/>
            </a:xfrm>
          </p:grpSpPr>
          <p:sp>
            <p:nvSpPr>
              <p:cNvPr id="1025" name="角丸四角形 1024">
                <a:extLst>
                  <a:ext uri="{FF2B5EF4-FFF2-40B4-BE49-F238E27FC236}">
                    <a16:creationId xmlns:a16="http://schemas.microsoft.com/office/drawing/2014/main" id="{E777D47C-69D1-28DC-6A0F-0A4E397FB19F}"/>
                  </a:ext>
                </a:extLst>
              </p:cNvPr>
              <p:cNvSpPr/>
              <p:nvPr/>
            </p:nvSpPr>
            <p:spPr>
              <a:xfrm>
                <a:off x="7489492" y="5927242"/>
                <a:ext cx="2580632" cy="722329"/>
              </a:xfrm>
              <a:prstGeom prst="roundRect">
                <a:avLst>
                  <a:gd name="adj" fmla="val 50000"/>
                </a:avLst>
              </a:prstGeom>
              <a:solidFill>
                <a:srgbClr val="00B0F0">
                  <a:alpha val="268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1909" b="1" dirty="0">
                  <a:solidFill>
                    <a:srgbClr val="0070C0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23DF827-D932-E21F-7178-C7E5114FE45E}"/>
                  </a:ext>
                </a:extLst>
              </p:cNvPr>
              <p:cNvSpPr txBox="1"/>
              <p:nvPr/>
            </p:nvSpPr>
            <p:spPr>
              <a:xfrm>
                <a:off x="8614114" y="6079478"/>
                <a:ext cx="860809" cy="456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909" b="1">
                    <a:solidFill>
                      <a:srgbClr val="0070C0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相談</a:t>
                </a:r>
                <a:endParaRPr kumimoji="1" lang="en-US" altLang="ja-JP" sz="1909" b="1" dirty="0">
                  <a:solidFill>
                    <a:srgbClr val="0070C0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endParaRPr>
              </a:p>
            </p:txBody>
          </p:sp>
          <p:pic>
            <p:nvPicPr>
              <p:cNvPr id="43" name="グラフィックス 42">
                <a:extLst>
                  <a:ext uri="{FF2B5EF4-FFF2-40B4-BE49-F238E27FC236}">
                    <a16:creationId xmlns:a16="http://schemas.microsoft.com/office/drawing/2014/main" id="{A4EA53C2-B672-4FE2-F082-D687E8F636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886974" y="6052254"/>
                <a:ext cx="591779" cy="456867"/>
              </a:xfrm>
              <a:prstGeom prst="rect">
                <a:avLst/>
              </a:prstGeom>
            </p:spPr>
          </p:pic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87886DC9-D9D1-6FD0-C9CE-6213EC1AFE15}"/>
                </a:ext>
              </a:extLst>
            </p:cNvPr>
            <p:cNvGrpSpPr/>
            <p:nvPr/>
          </p:nvGrpSpPr>
          <p:grpSpPr>
            <a:xfrm>
              <a:off x="2685007" y="6205974"/>
              <a:ext cx="5883046" cy="684147"/>
              <a:chOff x="2058850" y="6547762"/>
              <a:chExt cx="6097310" cy="616352"/>
            </a:xfrm>
          </p:grpSpPr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1E873346-C828-EE99-D0A0-4AD5B1298260}"/>
                  </a:ext>
                </a:extLst>
              </p:cNvPr>
              <p:cNvSpPr txBox="1"/>
              <p:nvPr/>
            </p:nvSpPr>
            <p:spPr>
              <a:xfrm>
                <a:off x="2986407" y="6638411"/>
                <a:ext cx="3992642" cy="436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546" b="1">
                    <a:solidFill>
                      <a:srgbClr val="682608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お気軽にご参加ください</a:t>
                </a:r>
              </a:p>
            </p:txBody>
          </p:sp>
          <p:grpSp>
            <p:nvGrpSpPr>
              <p:cNvPr id="63" name="グループ化 62">
                <a:extLst>
                  <a:ext uri="{FF2B5EF4-FFF2-40B4-BE49-F238E27FC236}">
                    <a16:creationId xmlns:a16="http://schemas.microsoft.com/office/drawing/2014/main" id="{1C7EE115-4FC5-5F3D-9E06-D071790C81BF}"/>
                  </a:ext>
                </a:extLst>
              </p:cNvPr>
              <p:cNvGrpSpPr/>
              <p:nvPr/>
            </p:nvGrpSpPr>
            <p:grpSpPr>
              <a:xfrm rot="439660">
                <a:off x="7431644" y="6581214"/>
                <a:ext cx="724516" cy="559856"/>
                <a:chOff x="7512762" y="6562432"/>
                <a:chExt cx="724516" cy="559856"/>
              </a:xfrm>
            </p:grpSpPr>
            <p:pic>
              <p:nvPicPr>
                <p:cNvPr id="52" name="図 51">
                  <a:extLst>
                    <a:ext uri="{FF2B5EF4-FFF2-40B4-BE49-F238E27FC236}">
                      <a16:creationId xmlns:a16="http://schemas.microsoft.com/office/drawing/2014/main" id="{37D6DA30-48FE-7583-7940-759C0C998A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 l="81989" t="3248" r="14549" b="87151"/>
                <a:stretch>
                  <a:fillRect/>
                </a:stretch>
              </p:blipFill>
              <p:spPr>
                <a:xfrm rot="1811197">
                  <a:off x="7632018" y="6590575"/>
                  <a:ext cx="172330" cy="511951"/>
                </a:xfrm>
                <a:prstGeom prst="rect">
                  <a:avLst/>
                </a:prstGeom>
              </p:spPr>
            </p:pic>
            <p:pic>
              <p:nvPicPr>
                <p:cNvPr id="59" name="図 58">
                  <a:extLst>
                    <a:ext uri="{FF2B5EF4-FFF2-40B4-BE49-F238E27FC236}">
                      <a16:creationId xmlns:a16="http://schemas.microsoft.com/office/drawing/2014/main" id="{4D1F827E-0CA9-DF1C-06E4-C61FEC9715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 l="81989" t="3248" r="14549" b="87151"/>
                <a:stretch>
                  <a:fillRect/>
                </a:stretch>
              </p:blipFill>
              <p:spPr>
                <a:xfrm rot="3087597">
                  <a:off x="7788605" y="6512330"/>
                  <a:ext cx="189016" cy="708331"/>
                </a:xfrm>
                <a:prstGeom prst="rect">
                  <a:avLst/>
                </a:prstGeom>
              </p:spPr>
            </p:pic>
            <p:pic>
              <p:nvPicPr>
                <p:cNvPr id="62" name="図 61">
                  <a:extLst>
                    <a:ext uri="{FF2B5EF4-FFF2-40B4-BE49-F238E27FC236}">
                      <a16:creationId xmlns:a16="http://schemas.microsoft.com/office/drawing/2014/main" id="{44067803-03BB-28FF-9191-20934921BB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 l="81989" t="3248" r="14549" b="87151"/>
                <a:stretch>
                  <a:fillRect/>
                </a:stretch>
              </p:blipFill>
              <p:spPr>
                <a:xfrm rot="1000013">
                  <a:off x="7512762" y="6562432"/>
                  <a:ext cx="138261" cy="559856"/>
                </a:xfrm>
                <a:prstGeom prst="rect">
                  <a:avLst/>
                </a:prstGeom>
              </p:spPr>
            </p:pic>
          </p:grpSp>
          <p:grpSp>
            <p:nvGrpSpPr>
              <p:cNvPr id="1026" name="グループ化 1025">
                <a:extLst>
                  <a:ext uri="{FF2B5EF4-FFF2-40B4-BE49-F238E27FC236}">
                    <a16:creationId xmlns:a16="http://schemas.microsoft.com/office/drawing/2014/main" id="{51CFA056-DD43-A286-0810-0EB98A7E97DF}"/>
                  </a:ext>
                </a:extLst>
              </p:cNvPr>
              <p:cNvGrpSpPr/>
              <p:nvPr/>
            </p:nvGrpSpPr>
            <p:grpSpPr>
              <a:xfrm rot="20580351" flipH="1">
                <a:off x="2058850" y="6547762"/>
                <a:ext cx="572922" cy="616352"/>
                <a:chOff x="8086425" y="6396197"/>
                <a:chExt cx="530306" cy="616352"/>
              </a:xfrm>
            </p:grpSpPr>
            <p:pic>
              <p:nvPicPr>
                <p:cNvPr id="1027" name="図 1026">
                  <a:extLst>
                    <a:ext uri="{FF2B5EF4-FFF2-40B4-BE49-F238E27FC236}">
                      <a16:creationId xmlns:a16="http://schemas.microsoft.com/office/drawing/2014/main" id="{6200163D-7C16-28EA-DC1C-14BA40F692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 l="81989" t="3248" r="14549" b="87151"/>
                <a:stretch>
                  <a:fillRect/>
                </a:stretch>
              </p:blipFill>
              <p:spPr>
                <a:xfrm rot="1811197" flipH="1">
                  <a:off x="8205079" y="6500598"/>
                  <a:ext cx="151578" cy="511951"/>
                </a:xfrm>
                <a:prstGeom prst="rect">
                  <a:avLst/>
                </a:prstGeom>
              </p:spPr>
            </p:pic>
            <p:pic>
              <p:nvPicPr>
                <p:cNvPr id="1028" name="図 1027">
                  <a:extLst>
                    <a:ext uri="{FF2B5EF4-FFF2-40B4-BE49-F238E27FC236}">
                      <a16:creationId xmlns:a16="http://schemas.microsoft.com/office/drawing/2014/main" id="{41440E21-59E4-E3D6-2792-112E12F172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 l="81989" t="3248" r="14549" b="87151"/>
                <a:stretch>
                  <a:fillRect/>
                </a:stretch>
              </p:blipFill>
              <p:spPr>
                <a:xfrm rot="3087597" flipH="1">
                  <a:off x="8284967" y="6574831"/>
                  <a:ext cx="151578" cy="511951"/>
                </a:xfrm>
                <a:prstGeom prst="rect">
                  <a:avLst/>
                </a:prstGeom>
              </p:spPr>
            </p:pic>
            <p:pic>
              <p:nvPicPr>
                <p:cNvPr id="1029" name="図 1028">
                  <a:extLst>
                    <a:ext uri="{FF2B5EF4-FFF2-40B4-BE49-F238E27FC236}">
                      <a16:creationId xmlns:a16="http://schemas.microsoft.com/office/drawing/2014/main" id="{8A440FC8-83A0-1CC9-C02D-B7345C7382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 l="81989" t="3248" r="14549" b="87151"/>
                <a:stretch>
                  <a:fillRect/>
                </a:stretch>
              </p:blipFill>
              <p:spPr>
                <a:xfrm rot="1000013">
                  <a:off x="8086425" y="6396197"/>
                  <a:ext cx="138261" cy="55985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BBBF690-A520-F10B-CEE3-7BEB23E455CC}"/>
              </a:ext>
            </a:extLst>
          </p:cNvPr>
          <p:cNvSpPr txBox="1"/>
          <p:nvPr/>
        </p:nvSpPr>
        <p:spPr>
          <a:xfrm>
            <a:off x="7391000" y="1929669"/>
            <a:ext cx="2185214" cy="48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546" b="1">
                <a:solidFill>
                  <a:srgbClr val="0070C0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を開催します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B7F35971-7FD9-A706-212B-9018FA17F607}"/>
              </a:ext>
            </a:extLst>
          </p:cNvPr>
          <p:cNvCxnSpPr>
            <a:cxnSpLocks/>
          </p:cNvCxnSpPr>
          <p:nvPr/>
        </p:nvCxnSpPr>
        <p:spPr>
          <a:xfrm flipV="1">
            <a:off x="745515" y="5177359"/>
            <a:ext cx="5306508" cy="24671"/>
          </a:xfrm>
          <a:prstGeom prst="line">
            <a:avLst/>
          </a:prstGeom>
          <a:ln w="317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0" name="グループ化 1049">
            <a:extLst>
              <a:ext uri="{FF2B5EF4-FFF2-40B4-BE49-F238E27FC236}">
                <a16:creationId xmlns:a16="http://schemas.microsoft.com/office/drawing/2014/main" id="{D7AE6238-E73A-BA0D-9CC8-0FF7E76A106E}"/>
              </a:ext>
            </a:extLst>
          </p:cNvPr>
          <p:cNvGrpSpPr/>
          <p:nvPr/>
        </p:nvGrpSpPr>
        <p:grpSpPr>
          <a:xfrm>
            <a:off x="410443" y="3202862"/>
            <a:ext cx="6141660" cy="3059410"/>
            <a:chOff x="271155" y="3218302"/>
            <a:chExt cx="6141660" cy="3059410"/>
          </a:xfrm>
        </p:grpSpPr>
        <p:sp>
          <p:nvSpPr>
            <p:cNvPr id="30" name="角丸四角形 29">
              <a:extLst>
                <a:ext uri="{FF2B5EF4-FFF2-40B4-BE49-F238E27FC236}">
                  <a16:creationId xmlns:a16="http://schemas.microsoft.com/office/drawing/2014/main" id="{CF5CEC53-DF76-0B5C-C77E-793A9A0FAAEB}"/>
                </a:ext>
              </a:extLst>
            </p:cNvPr>
            <p:cNvSpPr/>
            <p:nvPr/>
          </p:nvSpPr>
          <p:spPr>
            <a:xfrm>
              <a:off x="271155" y="3218302"/>
              <a:ext cx="6141660" cy="3059410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33" dirty="0"/>
                <a:t>2026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3CF7F4C-9E0B-F608-AFE7-47B484CAE6AE}"/>
                </a:ext>
              </a:extLst>
            </p:cNvPr>
            <p:cNvSpPr txBox="1"/>
            <p:nvPr/>
          </p:nvSpPr>
          <p:spPr>
            <a:xfrm>
              <a:off x="1004027" y="3546092"/>
              <a:ext cx="2367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2026</a:t>
              </a:r>
              <a:r>
                <a:rPr kumimoji="1" lang="ja-JP" altLang="en-US" sz="2400" b="1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年</a:t>
              </a:r>
              <a:r>
                <a:rPr kumimoji="1" lang="en-US" altLang="ja-JP" sz="2400" b="1" dirty="0">
                  <a:solidFill>
                    <a:srgbClr val="FF3890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8</a:t>
              </a:r>
              <a:r>
                <a:rPr kumimoji="1" lang="ja-JP" altLang="en-US" sz="2400" b="1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月</a:t>
              </a:r>
              <a:r>
                <a:rPr kumimoji="1" lang="en-US" altLang="ja-JP" sz="2400" b="1" dirty="0">
                  <a:solidFill>
                    <a:srgbClr val="FF3890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1</a:t>
              </a:r>
              <a:r>
                <a:rPr kumimoji="1" lang="ja-JP" altLang="en-US" sz="2400" b="1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日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432700DC-7505-9A28-B980-4EBC3B39E418}"/>
                </a:ext>
              </a:extLst>
            </p:cNvPr>
            <p:cNvSpPr txBox="1"/>
            <p:nvPr/>
          </p:nvSpPr>
          <p:spPr>
            <a:xfrm>
              <a:off x="3976232" y="3525044"/>
              <a:ext cx="2355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15:30〜16:50</a:t>
              </a:r>
              <a:endParaRPr kumimoji="1" lang="ja-JP" altLang="en-US" sz="2400" b="1">
                <a:solidFill>
                  <a:srgbClr val="682608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endParaRPr>
            </a:p>
          </p:txBody>
        </p: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5F119661-56A1-0AD7-3665-103BC119C240}"/>
                </a:ext>
              </a:extLst>
            </p:cNvPr>
            <p:cNvGrpSpPr/>
            <p:nvPr/>
          </p:nvGrpSpPr>
          <p:grpSpPr>
            <a:xfrm>
              <a:off x="3371983" y="3464523"/>
              <a:ext cx="620047" cy="596914"/>
              <a:chOff x="748524" y="2803497"/>
              <a:chExt cx="621081" cy="581514"/>
            </a:xfrm>
          </p:grpSpPr>
          <p:sp>
            <p:nvSpPr>
              <p:cNvPr id="39" name="円/楕円 38">
                <a:extLst>
                  <a:ext uri="{FF2B5EF4-FFF2-40B4-BE49-F238E27FC236}">
                    <a16:creationId xmlns:a16="http://schemas.microsoft.com/office/drawing/2014/main" id="{C074FC5E-3B3C-7E8A-F038-00A0E78FFEB3}"/>
                  </a:ext>
                </a:extLst>
              </p:cNvPr>
              <p:cNvSpPr/>
              <p:nvPr/>
            </p:nvSpPr>
            <p:spPr>
              <a:xfrm>
                <a:off x="748524" y="2803497"/>
                <a:ext cx="608892" cy="5815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33"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endParaRP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19409174-4945-9638-E474-FDDD46D95E43}"/>
                  </a:ext>
                </a:extLst>
              </p:cNvPr>
              <p:cNvSpPr txBox="1"/>
              <p:nvPr/>
            </p:nvSpPr>
            <p:spPr>
              <a:xfrm>
                <a:off x="801797" y="2832242"/>
                <a:ext cx="567808" cy="471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546" b="1">
                    <a:solidFill>
                      <a:schemeClr val="bg1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土</a:t>
                </a:r>
              </a:p>
            </p:txBody>
          </p:sp>
        </p:grpSp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A548A970-085E-9CE9-45B1-8FA6EAEF4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457458" y="3568383"/>
              <a:ext cx="497881" cy="525992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6DEE347F-3151-EF2B-D5B8-60D3979CC438}"/>
                </a:ext>
              </a:extLst>
            </p:cNvPr>
            <p:cNvGrpSpPr/>
            <p:nvPr/>
          </p:nvGrpSpPr>
          <p:grpSpPr>
            <a:xfrm>
              <a:off x="1145547" y="5295114"/>
              <a:ext cx="5024606" cy="886089"/>
              <a:chOff x="-433286" y="5236061"/>
              <a:chExt cx="6198023" cy="604431"/>
            </a:xfrm>
          </p:grpSpPr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C24D08DB-27CF-5BEE-B625-8E262556FEAE}"/>
                  </a:ext>
                </a:extLst>
              </p:cNvPr>
              <p:cNvSpPr txBox="1"/>
              <p:nvPr/>
            </p:nvSpPr>
            <p:spPr>
              <a:xfrm>
                <a:off x="205004" y="5269007"/>
                <a:ext cx="2402530" cy="364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33" b="1">
                    <a:solidFill>
                      <a:srgbClr val="682608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埼玉医科大学</a:t>
                </a:r>
                <a:endParaRPr kumimoji="1" lang="en-US" altLang="ja-JP" sz="1433" b="1" dirty="0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endParaRPr>
              </a:p>
              <a:p>
                <a:r>
                  <a:rPr kumimoji="1" lang="ja-JP" altLang="en-US" sz="1433" b="1">
                    <a:solidFill>
                      <a:srgbClr val="682608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国際医療センター</a:t>
                </a:r>
              </a:p>
            </p:txBody>
          </p:sp>
          <p:grpSp>
            <p:nvGrpSpPr>
              <p:cNvPr id="38" name="グループ化 37">
                <a:extLst>
                  <a:ext uri="{FF2B5EF4-FFF2-40B4-BE49-F238E27FC236}">
                    <a16:creationId xmlns:a16="http://schemas.microsoft.com/office/drawing/2014/main" id="{F398AF5B-BB32-16E6-49FD-318C8DEC0E04}"/>
                  </a:ext>
                </a:extLst>
              </p:cNvPr>
              <p:cNvGrpSpPr/>
              <p:nvPr/>
            </p:nvGrpSpPr>
            <p:grpSpPr>
              <a:xfrm>
                <a:off x="4836951" y="5236061"/>
                <a:ext cx="927786" cy="479608"/>
                <a:chOff x="4827603" y="5618308"/>
                <a:chExt cx="927786" cy="548982"/>
              </a:xfrm>
            </p:grpSpPr>
            <p:sp>
              <p:nvSpPr>
                <p:cNvPr id="37" name="円/楕円 36">
                  <a:extLst>
                    <a:ext uri="{FF2B5EF4-FFF2-40B4-BE49-F238E27FC236}">
                      <a16:creationId xmlns:a16="http://schemas.microsoft.com/office/drawing/2014/main" id="{A0994638-9D7A-5592-53D7-BD23D4AF8FFC}"/>
                    </a:ext>
                  </a:extLst>
                </p:cNvPr>
                <p:cNvSpPr/>
                <p:nvPr/>
              </p:nvSpPr>
              <p:spPr>
                <a:xfrm>
                  <a:off x="4827603" y="5618308"/>
                  <a:ext cx="898919" cy="54898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33"/>
                </a:p>
              </p:txBody>
            </p:sp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00FAE4E4-4BC8-D2ED-A978-71FEAD0DA1F4}"/>
                    </a:ext>
                  </a:extLst>
                </p:cNvPr>
                <p:cNvSpPr txBox="1"/>
                <p:nvPr/>
              </p:nvSpPr>
              <p:spPr>
                <a:xfrm>
                  <a:off x="4827603" y="5703710"/>
                  <a:ext cx="927786" cy="377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546" b="1" dirty="0">
                      <a:solidFill>
                        <a:srgbClr val="682608"/>
                      </a:solidFill>
                      <a:latin typeface="Hiragino Maru Gothic ProN W4" panose="020F0400000000000000" pitchFamily="34" charset="-128"/>
                      <a:ea typeface="Hiragino Maru Gothic ProN W4" panose="020F0400000000000000" pitchFamily="34" charset="-128"/>
                    </a:rPr>
                    <a:t>2</a:t>
                  </a:r>
                  <a:r>
                    <a:rPr kumimoji="1" lang="ja-JP" altLang="en-US" sz="2546" b="1">
                      <a:solidFill>
                        <a:srgbClr val="682608"/>
                      </a:solidFill>
                      <a:latin typeface="Hiragino Maru Gothic ProN W4" panose="020F0400000000000000" pitchFamily="34" charset="-128"/>
                      <a:ea typeface="Hiragino Maru Gothic ProN W4" panose="020F0400000000000000" pitchFamily="34" charset="-128"/>
                    </a:rPr>
                    <a:t>階</a:t>
                  </a:r>
                </a:p>
              </p:txBody>
            </p:sp>
          </p:grpSp>
          <p:pic>
            <p:nvPicPr>
              <p:cNvPr id="42" name="図 41">
                <a:extLst>
                  <a:ext uri="{FF2B5EF4-FFF2-40B4-BE49-F238E27FC236}">
                    <a16:creationId xmlns:a16="http://schemas.microsoft.com/office/drawing/2014/main" id="{B88F99B8-CD0E-688A-29B3-1269A1EDA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379258" y="5240411"/>
                <a:ext cx="584262" cy="406271"/>
              </a:xfrm>
              <a:prstGeom prst="rect">
                <a:avLst/>
              </a:prstGeom>
            </p:spPr>
          </p:pic>
          <p:pic>
            <p:nvPicPr>
              <p:cNvPr id="54" name="図 53">
                <a:extLst>
                  <a:ext uri="{FF2B5EF4-FFF2-40B4-BE49-F238E27FC236}">
                    <a16:creationId xmlns:a16="http://schemas.microsoft.com/office/drawing/2014/main" id="{CD44A120-4B9C-1001-D420-2CBD824B6E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4858" t="46892" r="37921" b="46028"/>
              <a:stretch>
                <a:fillRect/>
              </a:stretch>
            </p:blipFill>
            <p:spPr>
              <a:xfrm flipV="1">
                <a:off x="-433286" y="5616264"/>
                <a:ext cx="5750797" cy="224228"/>
              </a:xfrm>
              <a:prstGeom prst="rect">
                <a:avLst/>
              </a:prstGeom>
            </p:spPr>
          </p:pic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C968E1A-2402-983C-FFEF-D93FDCA4701D}"/>
                  </a:ext>
                </a:extLst>
              </p:cNvPr>
              <p:cNvSpPr txBox="1"/>
              <p:nvPr/>
            </p:nvSpPr>
            <p:spPr>
              <a:xfrm>
                <a:off x="2095554" y="5289047"/>
                <a:ext cx="2826042" cy="330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546" b="1" dirty="0">
                    <a:solidFill>
                      <a:srgbClr val="FF3890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30</a:t>
                </a:r>
                <a:r>
                  <a:rPr kumimoji="1" lang="ja-JP" altLang="en-US" sz="2546" b="1">
                    <a:solidFill>
                      <a:srgbClr val="FF3890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年記念講堂</a:t>
                </a:r>
              </a:p>
            </p:txBody>
          </p: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3FD4269D-7DC4-4659-7DA7-0296290EE6F8}"/>
                </a:ext>
              </a:extLst>
            </p:cNvPr>
            <p:cNvSpPr txBox="1"/>
            <p:nvPr/>
          </p:nvSpPr>
          <p:spPr>
            <a:xfrm>
              <a:off x="1348601" y="4222250"/>
              <a:ext cx="1965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91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・</a:t>
              </a:r>
              <a:r>
                <a:rPr kumimoji="1" lang="en-US" altLang="ja-JP" dirty="0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15:30〜15:50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C091DDE-6C6C-9C61-D6A7-FE7E6D2D230F}"/>
                </a:ext>
              </a:extLst>
            </p:cNvPr>
            <p:cNvSpPr txBox="1"/>
            <p:nvPr/>
          </p:nvSpPr>
          <p:spPr>
            <a:xfrm>
              <a:off x="3091863" y="4263060"/>
              <a:ext cx="3158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91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　</a:t>
              </a:r>
              <a:r>
                <a:rPr kumimoji="1" lang="ja-JP" altLang="en-US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脳卒中後自宅リハビリ講座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5E27E06-60AF-5959-1EE5-41294705B4E0}"/>
                </a:ext>
              </a:extLst>
            </p:cNvPr>
            <p:cNvSpPr txBox="1"/>
            <p:nvPr/>
          </p:nvSpPr>
          <p:spPr>
            <a:xfrm>
              <a:off x="1389821" y="4733631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・</a:t>
              </a:r>
              <a:r>
                <a:rPr kumimoji="1" lang="en-US" altLang="ja-JP" dirty="0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15:50〜16:50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10A5717-4C0A-1903-DCE1-6ED12D717CFF}"/>
                </a:ext>
              </a:extLst>
            </p:cNvPr>
            <p:cNvSpPr txBox="1"/>
            <p:nvPr/>
          </p:nvSpPr>
          <p:spPr>
            <a:xfrm>
              <a:off x="3180829" y="4731854"/>
              <a:ext cx="2980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91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　</a:t>
              </a:r>
              <a:r>
                <a:rPr kumimoji="1" lang="ja-JP" altLang="en-US" b="1">
                  <a:solidFill>
                    <a:srgbClr val="00B050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脳卒中サロン（お話会）</a:t>
              </a: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B3BAB82C-15D9-D29D-652B-819B634ADEC3}"/>
                </a:ext>
              </a:extLst>
            </p:cNvPr>
            <p:cNvGrpSpPr/>
            <p:nvPr/>
          </p:nvGrpSpPr>
          <p:grpSpPr>
            <a:xfrm>
              <a:off x="388057" y="4538890"/>
              <a:ext cx="1141517" cy="686787"/>
              <a:chOff x="-1475926" y="4429707"/>
              <a:chExt cx="1360969" cy="840543"/>
            </a:xfrm>
          </p:grpSpPr>
          <p:sp>
            <p:nvSpPr>
              <p:cNvPr id="1031" name="円形吹き出し 1030">
                <a:extLst>
                  <a:ext uri="{FF2B5EF4-FFF2-40B4-BE49-F238E27FC236}">
                    <a16:creationId xmlns:a16="http://schemas.microsoft.com/office/drawing/2014/main" id="{D4FF1669-46DB-56C6-C635-FAC4B181479D}"/>
                  </a:ext>
                </a:extLst>
              </p:cNvPr>
              <p:cNvSpPr/>
              <p:nvPr/>
            </p:nvSpPr>
            <p:spPr>
              <a:xfrm>
                <a:off x="-1475926" y="4429707"/>
                <a:ext cx="1360969" cy="840543"/>
              </a:xfrm>
              <a:prstGeom prst="wedgeEllipseCallout">
                <a:avLst>
                  <a:gd name="adj1" fmla="val 64418"/>
                  <a:gd name="adj2" fmla="val 5641"/>
                </a:avLst>
              </a:prstGeom>
              <a:solidFill>
                <a:srgbClr val="8BCA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33"/>
              </a:p>
            </p:txBody>
          </p:sp>
          <p:sp>
            <p:nvSpPr>
              <p:cNvPr id="1030" name="テキスト ボックス 1029">
                <a:extLst>
                  <a:ext uri="{FF2B5EF4-FFF2-40B4-BE49-F238E27FC236}">
                    <a16:creationId xmlns:a16="http://schemas.microsoft.com/office/drawing/2014/main" id="{42DD4353-B765-F429-A416-50C67A57561E}"/>
                  </a:ext>
                </a:extLst>
              </p:cNvPr>
              <p:cNvSpPr txBox="1"/>
              <p:nvPr/>
            </p:nvSpPr>
            <p:spPr>
              <a:xfrm>
                <a:off x="-1295722" y="4531999"/>
                <a:ext cx="1032655" cy="587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433" dirty="0">
                    <a:solidFill>
                      <a:srgbClr val="002060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ここからの</a:t>
                </a:r>
                <a:endParaRPr kumimoji="1" lang="en-US" altLang="ja-JP" sz="1433" dirty="0">
                  <a:solidFill>
                    <a:srgbClr val="002060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endParaRPr>
              </a:p>
              <a:p>
                <a:pPr algn="ctr"/>
                <a:r>
                  <a:rPr kumimoji="1" lang="ja-JP" altLang="en-US" sz="1433">
                    <a:solidFill>
                      <a:srgbClr val="002060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参加でも</a:t>
                </a:r>
                <a:r>
                  <a:rPr kumimoji="1" lang="en-US" altLang="ja-JP" sz="1433" dirty="0">
                    <a:solidFill>
                      <a:srgbClr val="FF3890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OK</a:t>
                </a:r>
                <a:endParaRPr kumimoji="1" lang="ja-JP" altLang="en-US" sz="1433" dirty="0">
                  <a:solidFill>
                    <a:srgbClr val="FF3890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endParaRPr>
              </a:p>
            </p:txBody>
          </p:sp>
        </p:grp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7AE5DCC3-5D57-F5C1-90FB-D06DA3008908}"/>
              </a:ext>
            </a:extLst>
          </p:cNvPr>
          <p:cNvGrpSpPr/>
          <p:nvPr/>
        </p:nvGrpSpPr>
        <p:grpSpPr>
          <a:xfrm>
            <a:off x="8462629" y="168004"/>
            <a:ext cx="2048767" cy="1770313"/>
            <a:chOff x="13382060" y="82565"/>
            <a:chExt cx="2575331" cy="1378268"/>
          </a:xfrm>
        </p:grpSpPr>
        <p:sp>
          <p:nvSpPr>
            <p:cNvPr id="56" name="雲形吹き出し 55">
              <a:extLst>
                <a:ext uri="{FF2B5EF4-FFF2-40B4-BE49-F238E27FC236}">
                  <a16:creationId xmlns:a16="http://schemas.microsoft.com/office/drawing/2014/main" id="{54C6F015-C38C-9171-A412-480D3A86002F}"/>
                </a:ext>
              </a:extLst>
            </p:cNvPr>
            <p:cNvSpPr/>
            <p:nvPr/>
          </p:nvSpPr>
          <p:spPr>
            <a:xfrm>
              <a:off x="13382060" y="82565"/>
              <a:ext cx="2575331" cy="1378268"/>
            </a:xfrm>
            <a:prstGeom prst="cloudCallout">
              <a:avLst>
                <a:gd name="adj1" fmla="val -113754"/>
                <a:gd name="adj2" fmla="val 49309"/>
              </a:avLst>
            </a:prstGeom>
            <a:solidFill>
              <a:srgbClr val="FFEB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33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A792317-2FD2-9EFB-1001-5389224E0EE1}"/>
                </a:ext>
              </a:extLst>
            </p:cNvPr>
            <p:cNvSpPr txBox="1"/>
            <p:nvPr/>
          </p:nvSpPr>
          <p:spPr>
            <a:xfrm>
              <a:off x="13566214" y="396095"/>
              <a:ext cx="2386604" cy="834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591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市民公開講座が</a:t>
              </a:r>
              <a:endParaRPr kumimoji="1" lang="en-US" altLang="ja-JP" sz="1591" dirty="0">
                <a:solidFill>
                  <a:srgbClr val="682608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endParaRPr>
            </a:p>
            <a:p>
              <a:pPr algn="ctr"/>
              <a:r>
                <a:rPr kumimoji="1" lang="ja-JP" altLang="en-US" sz="1591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延長した場合も</a:t>
              </a:r>
              <a:endParaRPr kumimoji="1" lang="en-US" altLang="ja-JP" sz="1591" dirty="0">
                <a:solidFill>
                  <a:srgbClr val="682608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endParaRPr>
            </a:p>
            <a:p>
              <a:pPr algn="ctr"/>
              <a:r>
                <a:rPr kumimoji="1" lang="ja-JP" altLang="en-US" sz="1591">
                  <a:solidFill>
                    <a:srgbClr val="FF3890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時間通り</a:t>
              </a:r>
              <a:r>
                <a:rPr kumimoji="1" lang="ja-JP" altLang="en-US" sz="1591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の</a:t>
              </a:r>
              <a:r>
                <a:rPr kumimoji="1" lang="ja-JP" altLang="en-US" sz="1591">
                  <a:solidFill>
                    <a:srgbClr val="FF3890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開始</a:t>
              </a:r>
              <a:r>
                <a:rPr kumimoji="1" lang="ja-JP" altLang="en-US" sz="1591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となります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5B60B910-5109-D739-3240-27DDC124DDF5}"/>
              </a:ext>
            </a:extLst>
          </p:cNvPr>
          <p:cNvGrpSpPr/>
          <p:nvPr/>
        </p:nvGrpSpPr>
        <p:grpSpPr>
          <a:xfrm>
            <a:off x="410443" y="3225984"/>
            <a:ext cx="6141660" cy="3059410"/>
            <a:chOff x="271155" y="3218302"/>
            <a:chExt cx="6141660" cy="3059410"/>
          </a:xfrm>
        </p:grpSpPr>
        <p:sp>
          <p:nvSpPr>
            <p:cNvPr id="1032" name="角丸四角形 1031">
              <a:extLst>
                <a:ext uri="{FF2B5EF4-FFF2-40B4-BE49-F238E27FC236}">
                  <a16:creationId xmlns:a16="http://schemas.microsoft.com/office/drawing/2014/main" id="{587A3C8F-5B75-2232-A686-B0495A3B8370}"/>
                </a:ext>
              </a:extLst>
            </p:cNvPr>
            <p:cNvSpPr/>
            <p:nvPr/>
          </p:nvSpPr>
          <p:spPr>
            <a:xfrm>
              <a:off x="271155" y="3218302"/>
              <a:ext cx="6141660" cy="3059410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33" dirty="0"/>
                <a:t>2026</a:t>
              </a:r>
            </a:p>
          </p:txBody>
        </p:sp>
        <p:sp>
          <p:nvSpPr>
            <p:cNvPr id="1033" name="テキスト ボックス 1032">
              <a:extLst>
                <a:ext uri="{FF2B5EF4-FFF2-40B4-BE49-F238E27FC236}">
                  <a16:creationId xmlns:a16="http://schemas.microsoft.com/office/drawing/2014/main" id="{0243B1DF-3054-FFC5-CA2F-78FF49AC9052}"/>
                </a:ext>
              </a:extLst>
            </p:cNvPr>
            <p:cNvSpPr txBox="1"/>
            <p:nvPr/>
          </p:nvSpPr>
          <p:spPr>
            <a:xfrm>
              <a:off x="1004027" y="3546092"/>
              <a:ext cx="2367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2026</a:t>
              </a:r>
              <a:r>
                <a:rPr kumimoji="1" lang="ja-JP" altLang="en-US" sz="2400" b="1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年</a:t>
              </a:r>
              <a:r>
                <a:rPr kumimoji="1" lang="en-US" altLang="ja-JP" sz="2400" b="1" dirty="0">
                  <a:solidFill>
                    <a:srgbClr val="FF3890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8</a:t>
              </a:r>
              <a:r>
                <a:rPr kumimoji="1" lang="ja-JP" altLang="en-US" sz="2400" b="1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月</a:t>
              </a:r>
              <a:r>
                <a:rPr kumimoji="1" lang="en-US" altLang="ja-JP" sz="2400" b="1" dirty="0">
                  <a:solidFill>
                    <a:srgbClr val="FF3890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1</a:t>
              </a:r>
              <a:r>
                <a:rPr kumimoji="1" lang="ja-JP" altLang="en-US" sz="2400" b="1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日</a:t>
              </a:r>
            </a:p>
          </p:txBody>
        </p:sp>
        <p:sp>
          <p:nvSpPr>
            <p:cNvPr id="1034" name="テキスト ボックス 1033">
              <a:extLst>
                <a:ext uri="{FF2B5EF4-FFF2-40B4-BE49-F238E27FC236}">
                  <a16:creationId xmlns:a16="http://schemas.microsoft.com/office/drawing/2014/main" id="{6AFE55B5-FF99-210B-1AC4-149AD057B627}"/>
                </a:ext>
              </a:extLst>
            </p:cNvPr>
            <p:cNvSpPr txBox="1"/>
            <p:nvPr/>
          </p:nvSpPr>
          <p:spPr>
            <a:xfrm>
              <a:off x="3961409" y="3523878"/>
              <a:ext cx="2355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15:30〜16:50</a:t>
              </a:r>
              <a:endParaRPr kumimoji="1" lang="ja-JP" altLang="en-US" sz="2400" b="1">
                <a:solidFill>
                  <a:srgbClr val="682608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endParaRPr>
            </a:p>
          </p:txBody>
        </p:sp>
        <p:grpSp>
          <p:nvGrpSpPr>
            <p:cNvPr id="1035" name="グループ化 1034">
              <a:extLst>
                <a:ext uri="{FF2B5EF4-FFF2-40B4-BE49-F238E27FC236}">
                  <a16:creationId xmlns:a16="http://schemas.microsoft.com/office/drawing/2014/main" id="{339B87D9-0BBD-DA64-7F67-31DB4FF144B0}"/>
                </a:ext>
              </a:extLst>
            </p:cNvPr>
            <p:cNvGrpSpPr/>
            <p:nvPr/>
          </p:nvGrpSpPr>
          <p:grpSpPr>
            <a:xfrm>
              <a:off x="3371983" y="3464523"/>
              <a:ext cx="620047" cy="596914"/>
              <a:chOff x="748524" y="2803497"/>
              <a:chExt cx="621081" cy="581514"/>
            </a:xfrm>
          </p:grpSpPr>
          <p:sp>
            <p:nvSpPr>
              <p:cNvPr id="1053" name="円/楕円 1052">
                <a:extLst>
                  <a:ext uri="{FF2B5EF4-FFF2-40B4-BE49-F238E27FC236}">
                    <a16:creationId xmlns:a16="http://schemas.microsoft.com/office/drawing/2014/main" id="{9A09A005-2076-39DC-58FD-4FACD1013AF1}"/>
                  </a:ext>
                </a:extLst>
              </p:cNvPr>
              <p:cNvSpPr/>
              <p:nvPr/>
            </p:nvSpPr>
            <p:spPr>
              <a:xfrm>
                <a:off x="748524" y="2803497"/>
                <a:ext cx="608892" cy="5815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33"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endParaRPr>
              </a:p>
            </p:txBody>
          </p:sp>
          <p:sp>
            <p:nvSpPr>
              <p:cNvPr id="1054" name="テキスト ボックス 1053">
                <a:extLst>
                  <a:ext uri="{FF2B5EF4-FFF2-40B4-BE49-F238E27FC236}">
                    <a16:creationId xmlns:a16="http://schemas.microsoft.com/office/drawing/2014/main" id="{F5885517-086B-B4D2-3D44-2428E867D8FD}"/>
                  </a:ext>
                </a:extLst>
              </p:cNvPr>
              <p:cNvSpPr txBox="1"/>
              <p:nvPr/>
            </p:nvSpPr>
            <p:spPr>
              <a:xfrm>
                <a:off x="801797" y="2832242"/>
                <a:ext cx="567808" cy="471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546" b="1">
                    <a:solidFill>
                      <a:schemeClr val="bg1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土</a:t>
                </a:r>
              </a:p>
            </p:txBody>
          </p:sp>
        </p:grpSp>
        <p:pic>
          <p:nvPicPr>
            <p:cNvPr id="1036" name="図 1035">
              <a:extLst>
                <a:ext uri="{FF2B5EF4-FFF2-40B4-BE49-F238E27FC236}">
                  <a16:creationId xmlns:a16="http://schemas.microsoft.com/office/drawing/2014/main" id="{CAA53A3C-8539-A653-12D0-FB0064619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435364" y="3484980"/>
              <a:ext cx="497881" cy="525992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037" name="グループ化 1036">
              <a:extLst>
                <a:ext uri="{FF2B5EF4-FFF2-40B4-BE49-F238E27FC236}">
                  <a16:creationId xmlns:a16="http://schemas.microsoft.com/office/drawing/2014/main" id="{7843CAA5-068A-7E07-4214-2E5A6D7EA561}"/>
                </a:ext>
              </a:extLst>
            </p:cNvPr>
            <p:cNvGrpSpPr/>
            <p:nvPr/>
          </p:nvGrpSpPr>
          <p:grpSpPr>
            <a:xfrm>
              <a:off x="1145547" y="5295114"/>
              <a:ext cx="5024606" cy="886089"/>
              <a:chOff x="-433286" y="5236061"/>
              <a:chExt cx="6198023" cy="604431"/>
            </a:xfrm>
          </p:grpSpPr>
          <p:sp>
            <p:nvSpPr>
              <p:cNvPr id="1045" name="テキスト ボックス 1044">
                <a:extLst>
                  <a:ext uri="{FF2B5EF4-FFF2-40B4-BE49-F238E27FC236}">
                    <a16:creationId xmlns:a16="http://schemas.microsoft.com/office/drawing/2014/main" id="{EFA2DA0D-B469-2F6F-B46B-BF7D9A84E90E}"/>
                  </a:ext>
                </a:extLst>
              </p:cNvPr>
              <p:cNvSpPr txBox="1"/>
              <p:nvPr/>
            </p:nvSpPr>
            <p:spPr>
              <a:xfrm>
                <a:off x="205004" y="5269007"/>
                <a:ext cx="2402530" cy="364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33" b="1">
                    <a:solidFill>
                      <a:srgbClr val="682608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埼玉医科大学</a:t>
                </a:r>
                <a:endParaRPr kumimoji="1" lang="en-US" altLang="ja-JP" sz="1433" b="1" dirty="0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endParaRPr>
              </a:p>
              <a:p>
                <a:r>
                  <a:rPr kumimoji="1" lang="ja-JP" altLang="en-US" sz="1433" b="1">
                    <a:solidFill>
                      <a:srgbClr val="682608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国際医療センター</a:t>
                </a:r>
              </a:p>
            </p:txBody>
          </p:sp>
          <p:grpSp>
            <p:nvGrpSpPr>
              <p:cNvPr id="1046" name="グループ化 1045">
                <a:extLst>
                  <a:ext uri="{FF2B5EF4-FFF2-40B4-BE49-F238E27FC236}">
                    <a16:creationId xmlns:a16="http://schemas.microsoft.com/office/drawing/2014/main" id="{D567A2C6-76A7-A629-4E39-BA1C42F24B14}"/>
                  </a:ext>
                </a:extLst>
              </p:cNvPr>
              <p:cNvGrpSpPr/>
              <p:nvPr/>
            </p:nvGrpSpPr>
            <p:grpSpPr>
              <a:xfrm>
                <a:off x="4836951" y="5236061"/>
                <a:ext cx="927786" cy="479608"/>
                <a:chOff x="4827603" y="5618308"/>
                <a:chExt cx="927786" cy="548982"/>
              </a:xfrm>
            </p:grpSpPr>
            <p:sp>
              <p:nvSpPr>
                <p:cNvPr id="1051" name="円/楕円 1050">
                  <a:extLst>
                    <a:ext uri="{FF2B5EF4-FFF2-40B4-BE49-F238E27FC236}">
                      <a16:creationId xmlns:a16="http://schemas.microsoft.com/office/drawing/2014/main" id="{AF0FF788-812C-89A4-72AE-7D6C0EA5A32C}"/>
                    </a:ext>
                  </a:extLst>
                </p:cNvPr>
                <p:cNvSpPr/>
                <p:nvPr/>
              </p:nvSpPr>
              <p:spPr>
                <a:xfrm>
                  <a:off x="4827603" y="5618308"/>
                  <a:ext cx="898919" cy="54898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33"/>
                </a:p>
              </p:txBody>
            </p:sp>
            <p:sp>
              <p:nvSpPr>
                <p:cNvPr id="1052" name="テキスト ボックス 1051">
                  <a:extLst>
                    <a:ext uri="{FF2B5EF4-FFF2-40B4-BE49-F238E27FC236}">
                      <a16:creationId xmlns:a16="http://schemas.microsoft.com/office/drawing/2014/main" id="{C84AACF5-3302-B04A-BCDC-3EF44EFDB87F}"/>
                    </a:ext>
                  </a:extLst>
                </p:cNvPr>
                <p:cNvSpPr txBox="1"/>
                <p:nvPr/>
              </p:nvSpPr>
              <p:spPr>
                <a:xfrm>
                  <a:off x="4827603" y="5703710"/>
                  <a:ext cx="927786" cy="377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546" b="1" dirty="0">
                      <a:solidFill>
                        <a:srgbClr val="682608"/>
                      </a:solidFill>
                      <a:latin typeface="Hiragino Maru Gothic ProN W4" panose="020F0400000000000000" pitchFamily="34" charset="-128"/>
                      <a:ea typeface="Hiragino Maru Gothic ProN W4" panose="020F0400000000000000" pitchFamily="34" charset="-128"/>
                    </a:rPr>
                    <a:t>2</a:t>
                  </a:r>
                  <a:r>
                    <a:rPr kumimoji="1" lang="ja-JP" altLang="en-US" sz="2546" b="1">
                      <a:solidFill>
                        <a:srgbClr val="682608"/>
                      </a:solidFill>
                      <a:latin typeface="Hiragino Maru Gothic ProN W4" panose="020F0400000000000000" pitchFamily="34" charset="-128"/>
                      <a:ea typeface="Hiragino Maru Gothic ProN W4" panose="020F0400000000000000" pitchFamily="34" charset="-128"/>
                    </a:rPr>
                    <a:t>階</a:t>
                  </a:r>
                </a:p>
              </p:txBody>
            </p:sp>
          </p:grpSp>
          <p:pic>
            <p:nvPicPr>
              <p:cNvPr id="1047" name="図 1046">
                <a:extLst>
                  <a:ext uri="{FF2B5EF4-FFF2-40B4-BE49-F238E27FC236}">
                    <a16:creationId xmlns:a16="http://schemas.microsoft.com/office/drawing/2014/main" id="{717FAE7E-632A-FE41-D8E4-8EE10E95D9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379258" y="5240411"/>
                <a:ext cx="584262" cy="406271"/>
              </a:xfrm>
              <a:prstGeom prst="rect">
                <a:avLst/>
              </a:prstGeom>
            </p:spPr>
          </p:pic>
          <p:pic>
            <p:nvPicPr>
              <p:cNvPr id="1048" name="図 1047">
                <a:extLst>
                  <a:ext uri="{FF2B5EF4-FFF2-40B4-BE49-F238E27FC236}">
                    <a16:creationId xmlns:a16="http://schemas.microsoft.com/office/drawing/2014/main" id="{D7E36C76-7F74-E9D1-1D0D-697B99A8C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4858" t="46892" r="37921" b="46028"/>
              <a:stretch>
                <a:fillRect/>
              </a:stretch>
            </p:blipFill>
            <p:spPr>
              <a:xfrm flipV="1">
                <a:off x="-433286" y="5616264"/>
                <a:ext cx="5750797" cy="224228"/>
              </a:xfrm>
              <a:prstGeom prst="rect">
                <a:avLst/>
              </a:prstGeom>
            </p:spPr>
          </p:pic>
          <p:sp>
            <p:nvSpPr>
              <p:cNvPr id="1049" name="テキスト ボックス 1048">
                <a:extLst>
                  <a:ext uri="{FF2B5EF4-FFF2-40B4-BE49-F238E27FC236}">
                    <a16:creationId xmlns:a16="http://schemas.microsoft.com/office/drawing/2014/main" id="{B0352833-7912-2F71-DBC4-E784B920F46F}"/>
                  </a:ext>
                </a:extLst>
              </p:cNvPr>
              <p:cNvSpPr txBox="1"/>
              <p:nvPr/>
            </p:nvSpPr>
            <p:spPr>
              <a:xfrm>
                <a:off x="2095554" y="5289047"/>
                <a:ext cx="2826042" cy="330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546" b="1" dirty="0">
                    <a:solidFill>
                      <a:srgbClr val="FF3890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30</a:t>
                </a:r>
                <a:r>
                  <a:rPr kumimoji="1" lang="ja-JP" altLang="en-US" sz="2546" b="1">
                    <a:solidFill>
                      <a:srgbClr val="FF3890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年記念講堂</a:t>
                </a:r>
              </a:p>
            </p:txBody>
          </p:sp>
        </p:grpSp>
        <p:sp>
          <p:nvSpPr>
            <p:cNvPr id="1038" name="テキスト ボックス 1037">
              <a:extLst>
                <a:ext uri="{FF2B5EF4-FFF2-40B4-BE49-F238E27FC236}">
                  <a16:creationId xmlns:a16="http://schemas.microsoft.com/office/drawing/2014/main" id="{DDCC1BC2-FB70-5D16-3C09-EC731B8A2327}"/>
                </a:ext>
              </a:extLst>
            </p:cNvPr>
            <p:cNvSpPr txBox="1"/>
            <p:nvPr/>
          </p:nvSpPr>
          <p:spPr>
            <a:xfrm>
              <a:off x="1348601" y="4222250"/>
              <a:ext cx="1965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91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・</a:t>
              </a:r>
              <a:r>
                <a:rPr kumimoji="1" lang="en-US" altLang="ja-JP" dirty="0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15:30〜15:50</a:t>
              </a:r>
            </a:p>
          </p:txBody>
        </p:sp>
        <p:sp>
          <p:nvSpPr>
            <p:cNvPr id="1039" name="テキスト ボックス 1038">
              <a:extLst>
                <a:ext uri="{FF2B5EF4-FFF2-40B4-BE49-F238E27FC236}">
                  <a16:creationId xmlns:a16="http://schemas.microsoft.com/office/drawing/2014/main" id="{47DCEE9A-A238-D03A-B510-724F30D70CDB}"/>
                </a:ext>
              </a:extLst>
            </p:cNvPr>
            <p:cNvSpPr txBox="1"/>
            <p:nvPr/>
          </p:nvSpPr>
          <p:spPr>
            <a:xfrm>
              <a:off x="3091863" y="4263060"/>
              <a:ext cx="3158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91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　</a:t>
              </a:r>
              <a:r>
                <a:rPr kumimoji="1" lang="ja-JP" altLang="en-US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脳卒中後自宅リハビリ講座</a:t>
              </a:r>
            </a:p>
          </p:txBody>
        </p:sp>
        <p:sp>
          <p:nvSpPr>
            <p:cNvPr id="1040" name="テキスト ボックス 1039">
              <a:extLst>
                <a:ext uri="{FF2B5EF4-FFF2-40B4-BE49-F238E27FC236}">
                  <a16:creationId xmlns:a16="http://schemas.microsoft.com/office/drawing/2014/main" id="{480EC18A-6206-774D-E3C7-63CED7226236}"/>
                </a:ext>
              </a:extLst>
            </p:cNvPr>
            <p:cNvSpPr txBox="1"/>
            <p:nvPr/>
          </p:nvSpPr>
          <p:spPr>
            <a:xfrm>
              <a:off x="1389821" y="4733631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・</a:t>
              </a:r>
              <a:r>
                <a:rPr kumimoji="1" lang="en-US" altLang="ja-JP" dirty="0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15:50〜16:50</a:t>
              </a:r>
            </a:p>
          </p:txBody>
        </p:sp>
        <p:sp>
          <p:nvSpPr>
            <p:cNvPr id="1041" name="テキスト ボックス 1040">
              <a:extLst>
                <a:ext uri="{FF2B5EF4-FFF2-40B4-BE49-F238E27FC236}">
                  <a16:creationId xmlns:a16="http://schemas.microsoft.com/office/drawing/2014/main" id="{7D16D67A-53D9-5042-AEC6-7E035C64886A}"/>
                </a:ext>
              </a:extLst>
            </p:cNvPr>
            <p:cNvSpPr txBox="1"/>
            <p:nvPr/>
          </p:nvSpPr>
          <p:spPr>
            <a:xfrm>
              <a:off x="3180829" y="4731854"/>
              <a:ext cx="2980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91">
                  <a:solidFill>
                    <a:srgbClr val="682608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　</a:t>
              </a:r>
              <a:r>
                <a:rPr kumimoji="1" lang="ja-JP" altLang="en-US" b="1">
                  <a:solidFill>
                    <a:srgbClr val="00B050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rPr>
                <a:t>脳卒中サロン（お話会）</a:t>
              </a:r>
            </a:p>
          </p:txBody>
        </p:sp>
        <p:grpSp>
          <p:nvGrpSpPr>
            <p:cNvPr id="1042" name="グループ化 1041">
              <a:extLst>
                <a:ext uri="{FF2B5EF4-FFF2-40B4-BE49-F238E27FC236}">
                  <a16:creationId xmlns:a16="http://schemas.microsoft.com/office/drawing/2014/main" id="{56B7DED1-EAC2-3B6D-C081-BB4831E55277}"/>
                </a:ext>
              </a:extLst>
            </p:cNvPr>
            <p:cNvGrpSpPr/>
            <p:nvPr/>
          </p:nvGrpSpPr>
          <p:grpSpPr>
            <a:xfrm>
              <a:off x="388057" y="4538890"/>
              <a:ext cx="1141517" cy="686787"/>
              <a:chOff x="-1475926" y="4429707"/>
              <a:chExt cx="1360969" cy="840543"/>
            </a:xfrm>
          </p:grpSpPr>
          <p:sp>
            <p:nvSpPr>
              <p:cNvPr id="1043" name="円形吹き出し 1042">
                <a:extLst>
                  <a:ext uri="{FF2B5EF4-FFF2-40B4-BE49-F238E27FC236}">
                    <a16:creationId xmlns:a16="http://schemas.microsoft.com/office/drawing/2014/main" id="{02EFBE6A-D67B-C933-4A59-22F8E5E2B789}"/>
                  </a:ext>
                </a:extLst>
              </p:cNvPr>
              <p:cNvSpPr/>
              <p:nvPr/>
            </p:nvSpPr>
            <p:spPr>
              <a:xfrm>
                <a:off x="-1475926" y="4429707"/>
                <a:ext cx="1360969" cy="840543"/>
              </a:xfrm>
              <a:prstGeom prst="wedgeEllipseCallout">
                <a:avLst>
                  <a:gd name="adj1" fmla="val 64418"/>
                  <a:gd name="adj2" fmla="val 5641"/>
                </a:avLst>
              </a:prstGeom>
              <a:solidFill>
                <a:srgbClr val="8BCA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33"/>
              </a:p>
            </p:txBody>
          </p:sp>
          <p:sp>
            <p:nvSpPr>
              <p:cNvPr id="1044" name="テキスト ボックス 1043">
                <a:extLst>
                  <a:ext uri="{FF2B5EF4-FFF2-40B4-BE49-F238E27FC236}">
                    <a16:creationId xmlns:a16="http://schemas.microsoft.com/office/drawing/2014/main" id="{F942AE09-5E90-61E1-F748-78078F49A396}"/>
                  </a:ext>
                </a:extLst>
              </p:cNvPr>
              <p:cNvSpPr txBox="1"/>
              <p:nvPr/>
            </p:nvSpPr>
            <p:spPr>
              <a:xfrm>
                <a:off x="-1295722" y="4531999"/>
                <a:ext cx="1032655" cy="587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433" dirty="0">
                    <a:solidFill>
                      <a:srgbClr val="002060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ここからの</a:t>
                </a:r>
                <a:endParaRPr kumimoji="1" lang="en-US" altLang="ja-JP" sz="1433" dirty="0">
                  <a:solidFill>
                    <a:srgbClr val="002060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endParaRPr>
              </a:p>
              <a:p>
                <a:pPr algn="ctr"/>
                <a:r>
                  <a:rPr kumimoji="1" lang="ja-JP" altLang="en-US" sz="1433">
                    <a:solidFill>
                      <a:srgbClr val="002060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参加でも</a:t>
                </a:r>
                <a:r>
                  <a:rPr kumimoji="1" lang="en-US" altLang="ja-JP" sz="1433" dirty="0">
                    <a:solidFill>
                      <a:srgbClr val="FF3890"/>
                    </a:solidFill>
                    <a:latin typeface="Hiragino Maru Gothic ProN W4" panose="020F0400000000000000" pitchFamily="34" charset="-128"/>
                    <a:ea typeface="Hiragino Maru Gothic ProN W4" panose="020F0400000000000000" pitchFamily="34" charset="-128"/>
                  </a:rPr>
                  <a:t>OK</a:t>
                </a:r>
                <a:endParaRPr kumimoji="1" lang="ja-JP" altLang="en-US" sz="1433" dirty="0">
                  <a:solidFill>
                    <a:srgbClr val="FF3890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</a:endParaRPr>
              </a:p>
            </p:txBody>
          </p:sp>
        </p:grpSp>
      </p:grpSp>
      <p:cxnSp>
        <p:nvCxnSpPr>
          <p:cNvPr id="1056" name="直線コネクタ 1055">
            <a:extLst>
              <a:ext uri="{FF2B5EF4-FFF2-40B4-BE49-F238E27FC236}">
                <a16:creationId xmlns:a16="http://schemas.microsoft.com/office/drawing/2014/main" id="{4B322323-A4EF-2B5A-B55A-FED3204D0317}"/>
              </a:ext>
            </a:extLst>
          </p:cNvPr>
          <p:cNvCxnSpPr>
            <a:cxnSpLocks/>
          </p:cNvCxnSpPr>
          <p:nvPr/>
        </p:nvCxnSpPr>
        <p:spPr>
          <a:xfrm>
            <a:off x="1437094" y="4607030"/>
            <a:ext cx="4892463" cy="35238"/>
          </a:xfrm>
          <a:prstGeom prst="line">
            <a:avLst/>
          </a:prstGeom>
          <a:ln w="317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直線コネクタ 1054">
            <a:extLst>
              <a:ext uri="{FF2B5EF4-FFF2-40B4-BE49-F238E27FC236}">
                <a16:creationId xmlns:a16="http://schemas.microsoft.com/office/drawing/2014/main" id="{DDE55F84-EC3A-9939-5D44-674AC2EFF7AB}"/>
              </a:ext>
            </a:extLst>
          </p:cNvPr>
          <p:cNvCxnSpPr>
            <a:cxnSpLocks/>
          </p:cNvCxnSpPr>
          <p:nvPr/>
        </p:nvCxnSpPr>
        <p:spPr>
          <a:xfrm>
            <a:off x="678492" y="4076338"/>
            <a:ext cx="5607547" cy="19960"/>
          </a:xfrm>
          <a:prstGeom prst="line">
            <a:avLst/>
          </a:prstGeom>
          <a:ln w="317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直線コネクタ 1056">
            <a:extLst>
              <a:ext uri="{FF2B5EF4-FFF2-40B4-BE49-F238E27FC236}">
                <a16:creationId xmlns:a16="http://schemas.microsoft.com/office/drawing/2014/main" id="{58224FA7-B4B6-1445-B249-10913D40A63F}"/>
              </a:ext>
            </a:extLst>
          </p:cNvPr>
          <p:cNvCxnSpPr>
            <a:cxnSpLocks/>
          </p:cNvCxnSpPr>
          <p:nvPr/>
        </p:nvCxnSpPr>
        <p:spPr>
          <a:xfrm>
            <a:off x="1518422" y="5151178"/>
            <a:ext cx="4767617" cy="0"/>
          </a:xfrm>
          <a:prstGeom prst="line">
            <a:avLst/>
          </a:prstGeom>
          <a:ln w="317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46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1332</TotalTime>
  <Words>147</Words>
  <Application>Microsoft Macintosh PowerPoint</Application>
  <PresentationFormat>ユーザー設定</PresentationFormat>
  <Paragraphs>43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Maru Gothic ProN W4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須田</dc:creator>
  <cp:lastModifiedBy>須田</cp:lastModifiedBy>
  <cp:revision>31</cp:revision>
  <dcterms:created xsi:type="dcterms:W3CDTF">2026-03-16T05:42:37Z</dcterms:created>
  <dcterms:modified xsi:type="dcterms:W3CDTF">2026-07-07T21:10:08Z</dcterms:modified>
</cp:coreProperties>
</file>